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8"/>
  </p:notesMasterIdLst>
  <p:handoutMasterIdLst>
    <p:handoutMasterId r:id="rId19"/>
  </p:handoutMasterIdLst>
  <p:sldIdLst>
    <p:sldId id="511" r:id="rId2"/>
    <p:sldId id="472" r:id="rId3"/>
    <p:sldId id="502" r:id="rId4"/>
    <p:sldId id="503" r:id="rId5"/>
    <p:sldId id="438" r:id="rId6"/>
    <p:sldId id="456" r:id="rId7"/>
    <p:sldId id="458" r:id="rId8"/>
    <p:sldId id="465" r:id="rId9"/>
    <p:sldId id="470" r:id="rId10"/>
    <p:sldId id="506" r:id="rId11"/>
    <p:sldId id="504" r:id="rId12"/>
    <p:sldId id="463" r:id="rId13"/>
    <p:sldId id="515" r:id="rId14"/>
    <p:sldId id="508" r:id="rId15"/>
    <p:sldId id="460" r:id="rId16"/>
    <p:sldId id="513" r:id="rId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34"/>
    <a:srgbClr val="FFA300"/>
    <a:srgbClr val="E52EDC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3" autoAdjust="0"/>
    <p:restoredTop sz="86822" autoAdjust="0"/>
  </p:normalViewPr>
  <p:slideViewPr>
    <p:cSldViewPr>
      <p:cViewPr varScale="1">
        <p:scale>
          <a:sx n="142" d="100"/>
          <a:sy n="142" d="100"/>
        </p:scale>
        <p:origin x="192" y="5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75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9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1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Store</a:t>
            </a:r>
            <a:r>
              <a:rPr lang="en-US" baseline="0" dirty="0"/>
              <a:t> the shifted exponent c = m + 127, so that the sign of the exponent does not need to be stored (exponent can be stored in 8 bits instead of 7).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machine epsilon, we infer that in a simple computation,</a:t>
            </a:r>
            <a:r>
              <a:rPr lang="en-US" baseline="0" dirty="0"/>
              <a:t> approximately six sig figs of accuracy may be obtained in single precision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1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3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machine epsilon, we infer that in a simple computation,</a:t>
            </a:r>
            <a:r>
              <a:rPr lang="en-US" baseline="0" dirty="0"/>
              <a:t> approximately six sig figs of accuracy may be obtained in single precision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43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would you want to know about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subnormals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Because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 with them is often slow, because it is implemented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‘FP assist’, i.e. not in actual hardware. Many C compilers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options to ‘flush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subnormals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zero’.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of precision when using subnormal numbers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Computations with subnormal numbers are often slow: Subtraction of two non-equal numbers never produces a result of exactly zero.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smallest gap between two consecutive normalized floating-point number is 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ϵ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m⋅UFL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the smallest positive subnormal number. This means subtracting two non-equal number will be at least the smallest subnormal number, so it will never produces a result of 0.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would you want to know about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subnormals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Because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 with them is often slow, because it is implemented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‘FP assist’, i.e. not in actual hardware. Many C compilers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options to ‘flush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subnormals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zero’.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of precision when using subnormal numbers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Computations with subnormal numbers are often slow: Subtraction of two non-equal numbers never produces a result of exactly zero.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smallest gap between two consecutive normalized floating-point number is 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ϵ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m⋅UFL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the smallest positive subnormal number. This means subtracting two non-equal number will be at least the smallest subnormal number, so it will never produces a result of 0.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6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would you want to know about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subnormals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Because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 with them is often slow, because it is implemented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‘FP assist’, i.e. not in actual hardware. Many C compilers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options to ‘flush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subnormals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zero’.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Lost of precision when using subnormal numbers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73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9/6/20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1770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1760.png"/><Relationship Id="rId2" Type="http://schemas.openxmlformats.org/officeDocument/2006/relationships/image" Target="../media/image38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6.png"/><Relationship Id="rId10" Type="http://schemas.openxmlformats.org/officeDocument/2006/relationships/image" Target="../media/image45.png"/><Relationship Id="rId19" Type="http://schemas.openxmlformats.org/officeDocument/2006/relationships/image" Target="../media/image1780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2110.png"/><Relationship Id="rId7" Type="http://schemas.openxmlformats.org/officeDocument/2006/relationships/image" Target="../media/image17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0.png"/><Relationship Id="rId5" Type="http://schemas.openxmlformats.org/officeDocument/2006/relationships/image" Target="../media/image62.png"/><Relationship Id="rId10" Type="http://schemas.openxmlformats.org/officeDocument/2006/relationships/image" Target="../media/image64.png"/><Relationship Id="rId4" Type="http://schemas.openxmlformats.org/officeDocument/2006/relationships/image" Target="../media/image220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7" Type="http://schemas.openxmlformats.org/officeDocument/2006/relationships/image" Target="../media/image1710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53.png"/><Relationship Id="rId7" Type="http://schemas.openxmlformats.org/officeDocument/2006/relationships/image" Target="../media/image17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0.png"/><Relationship Id="rId5" Type="http://schemas.openxmlformats.org/officeDocument/2006/relationships/image" Target="../media/image1750.png"/><Relationship Id="rId4" Type="http://schemas.openxmlformats.org/officeDocument/2006/relationships/image" Target="../media/image17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image" Target="../media/image53.png"/><Relationship Id="rId7" Type="http://schemas.openxmlformats.org/officeDocument/2006/relationships/image" Target="../media/image1770.png"/><Relationship Id="rId12" Type="http://schemas.openxmlformats.org/officeDocument/2006/relationships/image" Target="../media/image195.png"/><Relationship Id="rId17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0.png"/><Relationship Id="rId11" Type="http://schemas.openxmlformats.org/officeDocument/2006/relationships/image" Target="../media/image197.png"/><Relationship Id="rId5" Type="http://schemas.openxmlformats.org/officeDocument/2006/relationships/image" Target="../media/image194.png"/><Relationship Id="rId15" Type="http://schemas.openxmlformats.org/officeDocument/2006/relationships/image" Target="../media/image198.png"/><Relationship Id="rId10" Type="http://schemas.openxmlformats.org/officeDocument/2006/relationships/image" Target="../media/image196.png"/><Relationship Id="rId19" Type="http://schemas.openxmlformats.org/officeDocument/2006/relationships/image" Target="../media/image199.png"/><Relationship Id="rId4" Type="http://schemas.openxmlformats.org/officeDocument/2006/relationships/image" Target="../media/image1740.png"/><Relationship Id="rId9" Type="http://schemas.openxmlformats.org/officeDocument/2006/relationships/image" Target="../media/image1890.png"/><Relationship Id="rId14" Type="http://schemas.openxmlformats.org/officeDocument/2006/relationships/image" Target="../media/image1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numbers: how floating point numbers are stored?</a:t>
            </a:r>
          </a:p>
        </p:txBody>
      </p:sp>
    </p:spTree>
    <p:extLst>
      <p:ext uri="{BB962C8B-B14F-4D97-AF65-F5344CB8AC3E}">
        <p14:creationId xmlns:p14="http://schemas.microsoft.com/office/powerpoint/2010/main" val="178304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2855-D53A-DF46-9CD2-569F668A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73" y="0"/>
            <a:ext cx="9015865" cy="792162"/>
          </a:xfrm>
        </p:spPr>
        <p:txBody>
          <a:bodyPr>
            <a:noAutofit/>
          </a:bodyPr>
          <a:lstStyle/>
          <a:p>
            <a:r>
              <a:rPr lang="en-US" sz="2800" dirty="0"/>
              <a:t>Normalized floating point number scale (single precision)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E44DDD-26EF-1C42-9615-22DD0287128C}"/>
              </a:ext>
            </a:extLst>
          </p:cNvPr>
          <p:cNvCxnSpPr/>
          <p:nvPr/>
        </p:nvCxnSpPr>
        <p:spPr>
          <a:xfrm>
            <a:off x="301073" y="1905000"/>
            <a:ext cx="8525656" cy="0"/>
          </a:xfrm>
          <a:prstGeom prst="straightConnector1">
            <a:avLst/>
          </a:prstGeom>
          <a:ln w="38100">
            <a:solidFill>
              <a:srgbClr val="00B050"/>
            </a:solidFill>
            <a:headEnd type="stealth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17301-10EA-034F-9170-9FD7C4612ECD}"/>
                  </a:ext>
                </a:extLst>
              </p:cNvPr>
              <p:cNvSpPr txBox="1"/>
              <p:nvPr/>
            </p:nvSpPr>
            <p:spPr>
              <a:xfrm>
                <a:off x="4341690" y="2133600"/>
                <a:ext cx="259686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17301-10EA-034F-9170-9FD7C4612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690" y="2133600"/>
                <a:ext cx="259686" cy="400110"/>
              </a:xfrm>
              <a:prstGeom prst="rect">
                <a:avLst/>
              </a:prstGeom>
              <a:blipFill>
                <a:blip r:embed="rId2"/>
                <a:stretch>
                  <a:fillRect l="-28571"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C29D2E-7DB9-114C-993D-BB07D266EF3B}"/>
                  </a:ext>
                </a:extLst>
              </p:cNvPr>
              <p:cNvSpPr txBox="1"/>
              <p:nvPr/>
            </p:nvSpPr>
            <p:spPr>
              <a:xfrm>
                <a:off x="8502733" y="1476346"/>
                <a:ext cx="60753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C29D2E-7DB9-114C-993D-BB07D266E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733" y="1476346"/>
                <a:ext cx="607539" cy="400110"/>
              </a:xfrm>
              <a:prstGeom prst="rect">
                <a:avLst/>
              </a:prstGeom>
              <a:blipFill>
                <a:blip r:embed="rId3"/>
                <a:stretch>
                  <a:fillRect l="-1250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69B511-AA31-7349-89FD-DFA2AF1C1BA5}"/>
              </a:ext>
            </a:extLst>
          </p:cNvPr>
          <p:cNvCxnSpPr>
            <a:cxnSpLocks/>
          </p:cNvCxnSpPr>
          <p:nvPr/>
        </p:nvCxnSpPr>
        <p:spPr>
          <a:xfrm>
            <a:off x="4471533" y="1714500"/>
            <a:ext cx="0" cy="381000"/>
          </a:xfrm>
          <a:prstGeom prst="line">
            <a:avLst/>
          </a:prstGeom>
          <a:ln w="38100">
            <a:solidFill>
              <a:srgbClr val="007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799650-CD01-2E47-B71D-1AF9DD4A1601}"/>
                  </a:ext>
                </a:extLst>
              </p:cNvPr>
              <p:cNvSpPr txBox="1"/>
              <p:nvPr/>
            </p:nvSpPr>
            <p:spPr>
              <a:xfrm>
                <a:off x="136564" y="1454738"/>
                <a:ext cx="60753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799650-CD01-2E47-B71D-1AF9DD4A1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64" y="1454738"/>
                <a:ext cx="607539" cy="400110"/>
              </a:xfrm>
              <a:prstGeom prst="rect">
                <a:avLst/>
              </a:prstGeom>
              <a:blipFill>
                <a:blip r:embed="rId4"/>
                <a:stretch>
                  <a:fillRect l="-2041" r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04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D1DBC-5FE0-AA43-A2E9-9D183BFE2355}"/>
              </a:ext>
            </a:extLst>
          </p:cNvPr>
          <p:cNvSpPr txBox="1">
            <a:spLocks/>
          </p:cNvSpPr>
          <p:nvPr/>
        </p:nvSpPr>
        <p:spPr>
          <a:xfrm>
            <a:off x="287273" y="-18265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Special Values: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A76F88-85DD-094E-B480-6166B7C97183}"/>
              </a:ext>
            </a:extLst>
          </p:cNvPr>
          <p:cNvGrpSpPr/>
          <p:nvPr/>
        </p:nvGrpSpPr>
        <p:grpSpPr>
          <a:xfrm>
            <a:off x="2861259" y="1810413"/>
            <a:ext cx="5721561" cy="546136"/>
            <a:chOff x="1447800" y="1874282"/>
            <a:chExt cx="6934200" cy="6969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25A2C9-04F6-1343-978A-482C4BAFE09A}"/>
                </a:ext>
              </a:extLst>
            </p:cNvPr>
            <p:cNvSpPr/>
            <p:nvPr/>
          </p:nvSpPr>
          <p:spPr>
            <a:xfrm>
              <a:off x="1447800" y="1874282"/>
              <a:ext cx="6934200" cy="6858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00B132C-97A7-124D-B5E8-C8ECD2629966}"/>
                </a:ext>
              </a:extLst>
            </p:cNvPr>
            <p:cNvCxnSpPr/>
            <p:nvPr/>
          </p:nvCxnSpPr>
          <p:spPr>
            <a:xfrm>
              <a:off x="2027055" y="1885436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594C71-B02C-A740-9964-49555C17D5DC}"/>
                </a:ext>
              </a:extLst>
            </p:cNvPr>
            <p:cNvCxnSpPr/>
            <p:nvPr/>
          </p:nvCxnSpPr>
          <p:spPr>
            <a:xfrm>
              <a:off x="4419600" y="1874282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876520-96AE-9840-95BE-75D0B8CDE45B}"/>
                  </a:ext>
                </a:extLst>
              </p:cNvPr>
              <p:cNvSpPr/>
              <p:nvPr/>
            </p:nvSpPr>
            <p:spPr>
              <a:xfrm>
                <a:off x="2903564" y="1841302"/>
                <a:ext cx="42075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876520-96AE-9840-95BE-75D0B8CDE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64" y="1841302"/>
                <a:ext cx="42075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8647AA7-F223-2648-939C-2A6E11EB532C}"/>
                  </a:ext>
                </a:extLst>
              </p:cNvPr>
              <p:cNvSpPr/>
              <p:nvPr/>
            </p:nvSpPr>
            <p:spPr>
              <a:xfrm>
                <a:off x="3424792" y="1861418"/>
                <a:ext cx="172733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000…000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8647AA7-F223-2648-939C-2A6E11EB53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792" y="1861418"/>
                <a:ext cx="172733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02323D-FE8B-6B4A-808C-41EF0F6B733C}"/>
                  </a:ext>
                </a:extLst>
              </p:cNvPr>
              <p:cNvSpPr/>
              <p:nvPr/>
            </p:nvSpPr>
            <p:spPr>
              <a:xfrm>
                <a:off x="5747247" y="1879823"/>
                <a:ext cx="240168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0000……0000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02323D-FE8B-6B4A-808C-41EF0F6B7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247" y="1879823"/>
                <a:ext cx="240168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E6E42FC-55E2-F74B-B267-B75CFC5A7719}"/>
                  </a:ext>
                </a:extLst>
              </p:cNvPr>
              <p:cNvSpPr/>
              <p:nvPr/>
            </p:nvSpPr>
            <p:spPr>
              <a:xfrm>
                <a:off x="1784113" y="1770160"/>
                <a:ext cx="10209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E6E42FC-55E2-F74B-B267-B75CFC5A7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13" y="1770160"/>
                <a:ext cx="102098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AA64EE3-6549-E34E-A0AA-4B7275D68BFF}"/>
              </a:ext>
            </a:extLst>
          </p:cNvPr>
          <p:cNvSpPr/>
          <p:nvPr/>
        </p:nvSpPr>
        <p:spPr>
          <a:xfrm>
            <a:off x="420087" y="1400825"/>
            <a:ext cx="130997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/>
              <a:t>1) </a:t>
            </a:r>
            <a:r>
              <a:rPr lang="en-US" sz="2600" b="1" u="sng" dirty="0"/>
              <a:t>Zero</a:t>
            </a:r>
            <a:r>
              <a:rPr lang="en-US" sz="26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6549E3-9299-9147-BD71-A394EB4EBD21}"/>
                  </a:ext>
                </a:extLst>
              </p:cNvPr>
              <p:cNvSpPr/>
              <p:nvPr/>
            </p:nvSpPr>
            <p:spPr>
              <a:xfrm>
                <a:off x="401779" y="2678379"/>
                <a:ext cx="59358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b="1" dirty="0"/>
                  <a:t>2) </a:t>
                </a:r>
                <a:r>
                  <a:rPr lang="en-US" sz="2600" b="1" u="sng" dirty="0"/>
                  <a:t>Infinity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𝑠</m:t>
                    </m:r>
                    <m:r>
                      <a:rPr lang="en-US" sz="2800" i="1">
                        <a:latin typeface="Cambria Math" charset="0"/>
                      </a:rPr>
                      <m:t>=0)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charset="0"/>
                      </a:rPr>
                      <m:t>−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𝑠</m:t>
                        </m:r>
                        <m:r>
                          <a:rPr lang="en-US" sz="28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6549E3-9299-9147-BD71-A394EB4EB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9" y="2678379"/>
                <a:ext cx="5935856" cy="523220"/>
              </a:xfrm>
              <a:prstGeom prst="rect">
                <a:avLst/>
              </a:prstGeom>
              <a:blipFill>
                <a:blip r:embed="rId6"/>
                <a:stretch>
                  <a:fillRect l="-1709" t="-95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32DFCC68-97FB-4F41-A7C8-151558BC7FEB}"/>
              </a:ext>
            </a:extLst>
          </p:cNvPr>
          <p:cNvGrpSpPr/>
          <p:nvPr/>
        </p:nvGrpSpPr>
        <p:grpSpPr>
          <a:xfrm>
            <a:off x="2856707" y="3432522"/>
            <a:ext cx="5721561" cy="546136"/>
            <a:chOff x="1447800" y="1874282"/>
            <a:chExt cx="6934200" cy="6969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BE4DEE-E514-154F-A097-80E2E7950A74}"/>
                </a:ext>
              </a:extLst>
            </p:cNvPr>
            <p:cNvSpPr/>
            <p:nvPr/>
          </p:nvSpPr>
          <p:spPr>
            <a:xfrm>
              <a:off x="1447800" y="1874282"/>
              <a:ext cx="6934200" cy="6858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16B97B-409F-0B41-B2A8-CB236602ADD8}"/>
                </a:ext>
              </a:extLst>
            </p:cNvPr>
            <p:cNvCxnSpPr/>
            <p:nvPr/>
          </p:nvCxnSpPr>
          <p:spPr>
            <a:xfrm>
              <a:off x="2027055" y="1885436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12784B3-F309-5942-9244-664F5F1A5FBE}"/>
                </a:ext>
              </a:extLst>
            </p:cNvPr>
            <p:cNvCxnSpPr/>
            <p:nvPr/>
          </p:nvCxnSpPr>
          <p:spPr>
            <a:xfrm>
              <a:off x="4419600" y="1874282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ED0F4D8-74FD-5A47-9014-AB732227F00B}"/>
                  </a:ext>
                </a:extLst>
              </p:cNvPr>
              <p:cNvSpPr/>
              <p:nvPr/>
            </p:nvSpPr>
            <p:spPr>
              <a:xfrm>
                <a:off x="2899012" y="3463411"/>
                <a:ext cx="42075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ED0F4D8-74FD-5A47-9014-AB732227F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012" y="3463411"/>
                <a:ext cx="42075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ADCD2EF-1805-F743-851F-37415FA0B7FE}"/>
                  </a:ext>
                </a:extLst>
              </p:cNvPr>
              <p:cNvSpPr/>
              <p:nvPr/>
            </p:nvSpPr>
            <p:spPr>
              <a:xfrm>
                <a:off x="3420240" y="3483527"/>
                <a:ext cx="172733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111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111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ADCD2EF-1805-F743-851F-37415FA0B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240" y="3483527"/>
                <a:ext cx="1727332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47B122A-4964-D347-A97B-BD0D9BF25702}"/>
                  </a:ext>
                </a:extLst>
              </p:cNvPr>
              <p:cNvSpPr/>
              <p:nvPr/>
            </p:nvSpPr>
            <p:spPr>
              <a:xfrm>
                <a:off x="5742695" y="3501932"/>
                <a:ext cx="240168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0000……0000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47B122A-4964-D347-A97B-BD0D9BF25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695" y="3501932"/>
                <a:ext cx="240168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CBBE76-050D-9B4D-9DD5-71E1E78E255A}"/>
                  </a:ext>
                </a:extLst>
              </p:cNvPr>
              <p:cNvSpPr/>
              <p:nvPr/>
            </p:nvSpPr>
            <p:spPr>
              <a:xfrm>
                <a:off x="1779561" y="3392269"/>
                <a:ext cx="10209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7CBBE76-050D-9B4D-9DD5-71E1E78E2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561" y="3392269"/>
                <a:ext cx="1020985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61481DC6-33AC-7549-9D92-9F6B7128846A}"/>
              </a:ext>
            </a:extLst>
          </p:cNvPr>
          <p:cNvSpPr/>
          <p:nvPr/>
        </p:nvSpPr>
        <p:spPr>
          <a:xfrm>
            <a:off x="401779" y="4253740"/>
            <a:ext cx="70335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/>
              <a:t>3) </a:t>
            </a:r>
            <a:r>
              <a:rPr lang="en-US" sz="2600" b="1" u="sng" dirty="0" err="1"/>
              <a:t>NaN</a:t>
            </a:r>
            <a:r>
              <a:rPr lang="en-US" sz="2600" dirty="0"/>
              <a:t>: (results from operations with undefined results)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9466B28-CF71-824A-B9D2-C3A505FEF64A}"/>
              </a:ext>
            </a:extLst>
          </p:cNvPr>
          <p:cNvGrpSpPr/>
          <p:nvPr/>
        </p:nvGrpSpPr>
        <p:grpSpPr>
          <a:xfrm>
            <a:off x="2817162" y="5012956"/>
            <a:ext cx="5721561" cy="546136"/>
            <a:chOff x="1447800" y="1874282"/>
            <a:chExt cx="6934200" cy="69695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51154A6-41E9-C446-A9BD-09A33EDA7CF2}"/>
                </a:ext>
              </a:extLst>
            </p:cNvPr>
            <p:cNvSpPr/>
            <p:nvPr/>
          </p:nvSpPr>
          <p:spPr>
            <a:xfrm>
              <a:off x="1447800" y="1874282"/>
              <a:ext cx="6934200" cy="6858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7F02BA-A9DA-8B47-845A-63880A3E0E20}"/>
                </a:ext>
              </a:extLst>
            </p:cNvPr>
            <p:cNvCxnSpPr/>
            <p:nvPr/>
          </p:nvCxnSpPr>
          <p:spPr>
            <a:xfrm>
              <a:off x="2027055" y="1885436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94952DE-EFBB-FC42-A184-6FA340811CEC}"/>
                </a:ext>
              </a:extLst>
            </p:cNvPr>
            <p:cNvCxnSpPr/>
            <p:nvPr/>
          </p:nvCxnSpPr>
          <p:spPr>
            <a:xfrm>
              <a:off x="4419600" y="1874282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EEE8A6-0B4E-6643-A09A-C1DAD617870D}"/>
                  </a:ext>
                </a:extLst>
              </p:cNvPr>
              <p:cNvSpPr/>
              <p:nvPr/>
            </p:nvSpPr>
            <p:spPr>
              <a:xfrm>
                <a:off x="2859467" y="5043845"/>
                <a:ext cx="42075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EEEE8A6-0B4E-6643-A09A-C1DAD6178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467" y="5043845"/>
                <a:ext cx="420756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3B731F0-A134-E34D-AAD5-B0F967C3D9CC}"/>
                  </a:ext>
                </a:extLst>
              </p:cNvPr>
              <p:cNvSpPr/>
              <p:nvPr/>
            </p:nvSpPr>
            <p:spPr>
              <a:xfrm>
                <a:off x="3380695" y="5063961"/>
                <a:ext cx="172733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111</m:t>
                      </m:r>
                      <m:r>
                        <a:rPr lang="en-US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111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3B731F0-A134-E34D-AAD5-B0F967C3D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95" y="5063961"/>
                <a:ext cx="1727332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02A6F3C-E64D-DA4F-8269-0D7D0CF39EB8}"/>
                  </a:ext>
                </a:extLst>
              </p:cNvPr>
              <p:cNvSpPr/>
              <p:nvPr/>
            </p:nvSpPr>
            <p:spPr>
              <a:xfrm>
                <a:off x="5258386" y="5048227"/>
                <a:ext cx="325031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𝑎𝑛𝑦𝑡h𝑖𝑛𝑔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≠00…00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02A6F3C-E64D-DA4F-8269-0D7D0CF39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386" y="5048227"/>
                <a:ext cx="3250313" cy="492443"/>
              </a:xfrm>
              <a:prstGeom prst="rect">
                <a:avLst/>
              </a:prstGeom>
              <a:blipFill>
                <a:blip r:embed="rId13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E4C95BF-376F-1940-824B-F36A12EE2533}"/>
                  </a:ext>
                </a:extLst>
              </p:cNvPr>
              <p:cNvSpPr/>
              <p:nvPr/>
            </p:nvSpPr>
            <p:spPr>
              <a:xfrm>
                <a:off x="1740016" y="4972703"/>
                <a:ext cx="10209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E4C95BF-376F-1940-824B-F36A12EE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016" y="4972703"/>
                <a:ext cx="1020985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914E4EF-860D-FC4B-BC4D-6E05024D6A94}"/>
                  </a:ext>
                </a:extLst>
              </p:cNvPr>
              <p:cNvSpPr/>
              <p:nvPr/>
            </p:nvSpPr>
            <p:spPr>
              <a:xfrm>
                <a:off x="3029742" y="916223"/>
                <a:ext cx="3307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1.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2400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914E4EF-860D-FC4B-BC4D-6E05024D6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742" y="916223"/>
                <a:ext cx="3307893" cy="461665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0B600384-579D-9C44-95A9-34C483ECEC4F}"/>
              </a:ext>
            </a:extLst>
          </p:cNvPr>
          <p:cNvGrpSpPr/>
          <p:nvPr/>
        </p:nvGrpSpPr>
        <p:grpSpPr>
          <a:xfrm>
            <a:off x="6235363" y="896642"/>
            <a:ext cx="2608556" cy="425017"/>
            <a:chOff x="3733800" y="1176723"/>
            <a:chExt cx="2608556" cy="42501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9B04158-DB84-724C-8DF3-EB071273A03D}"/>
                </a:ext>
              </a:extLst>
            </p:cNvPr>
            <p:cNvSpPr/>
            <p:nvPr/>
          </p:nvSpPr>
          <p:spPr>
            <a:xfrm>
              <a:off x="3785449" y="1188856"/>
              <a:ext cx="2556907" cy="400638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AB056C-2324-DC45-A039-D8676005C828}"/>
                </a:ext>
              </a:extLst>
            </p:cNvPr>
            <p:cNvCxnSpPr/>
            <p:nvPr/>
          </p:nvCxnSpPr>
          <p:spPr>
            <a:xfrm>
              <a:off x="4098919" y="1195372"/>
              <a:ext cx="0" cy="40063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7F4AAD-A1B5-2A41-937C-C566EBAD6895}"/>
                </a:ext>
              </a:extLst>
            </p:cNvPr>
            <p:cNvCxnSpPr/>
            <p:nvPr/>
          </p:nvCxnSpPr>
          <p:spPr>
            <a:xfrm>
              <a:off x="4972895" y="1201102"/>
              <a:ext cx="0" cy="40063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B84C8D3-38CF-6049-B196-F332FF8A26CE}"/>
                    </a:ext>
                  </a:extLst>
                </p:cNvPr>
                <p:cNvSpPr/>
                <p:nvPr/>
              </p:nvSpPr>
              <p:spPr>
                <a:xfrm>
                  <a:off x="3733800" y="1200090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𝒔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1200090"/>
                  <a:ext cx="423525" cy="40011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268C703-4F1A-C845-943B-8E8C35878FF2}"/>
                    </a:ext>
                  </a:extLst>
                </p:cNvPr>
                <p:cNvSpPr/>
                <p:nvPr/>
              </p:nvSpPr>
              <p:spPr>
                <a:xfrm>
                  <a:off x="4309004" y="1176723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𝒄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004" y="1176723"/>
                  <a:ext cx="423525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92E0831-4DC6-BB43-8B5A-5122C45266D5}"/>
                    </a:ext>
                  </a:extLst>
                </p:cNvPr>
                <p:cNvSpPr/>
                <p:nvPr/>
              </p:nvSpPr>
              <p:spPr>
                <a:xfrm>
                  <a:off x="5431067" y="1176723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𝒇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067" y="1176723"/>
                  <a:ext cx="423525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1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841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1329" y="-248678"/>
            <a:ext cx="85217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Subnormal (or </a:t>
            </a:r>
            <a:r>
              <a:rPr lang="en-US" dirty="0" err="1"/>
              <a:t>denormalized</a:t>
            </a:r>
            <a:r>
              <a:rPr lang="en-US" dirty="0"/>
              <a:t>) numbers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27864" y="902632"/>
                <a:ext cx="8534400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Noticeable gap around zero, present in any floating system, due to normalization</a:t>
                </a:r>
              </a:p>
              <a:p>
                <a:pPr marL="800100" lvl="1" indent="-342900">
                  <a:buFont typeface="Wingdings" charset="2"/>
                  <a:buChar char="ü"/>
                </a:pPr>
                <a:r>
                  <a:rPr lang="en-US" sz="2200" dirty="0"/>
                  <a:t>The smallest possible significand is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1</m:t>
                    </m:r>
                    <m:r>
                      <a:rPr lang="en-US" sz="2200" b="0" i="1" smtClean="0">
                        <a:latin typeface="Cambria Math" charset="0"/>
                      </a:rPr>
                      <m:t>.00</m:t>
                    </m:r>
                    <m:r>
                      <a:rPr lang="en-US" sz="2200" i="1">
                        <a:latin typeface="Cambria Math" charset="0"/>
                      </a:rPr>
                      <m:t> </m:t>
                    </m:r>
                  </m:oMath>
                </a14:m>
                <a:endParaRPr lang="en-US" sz="2200" dirty="0"/>
              </a:p>
              <a:p>
                <a:pPr marL="800100" lvl="1" indent="-342900">
                  <a:buFont typeface="Wingdings" charset="2"/>
                  <a:buChar char="ü"/>
                </a:pPr>
                <a:r>
                  <a:rPr lang="en-US" sz="2200" dirty="0"/>
                  <a:t>The smallest possible exponent is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200" dirty="0"/>
                  <a:t> </a:t>
                </a:r>
                <a:endParaRPr lang="en-US" sz="2200" b="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Relax the requirement of normalization, and allow the leading digit to be zero, only when the exponent is at its minimum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𝑚</m:t>
                    </m:r>
                    <m:r>
                      <a:rPr lang="en-US" sz="2200" i="1">
                        <a:latin typeface="Cambria Math" charset="0"/>
                      </a:rPr>
                      <m:t>=</m:t>
                    </m:r>
                    <m:r>
                      <a:rPr lang="en-US" sz="2200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200" dirty="0"/>
                  <a:t>)</a:t>
                </a: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64" y="902632"/>
                <a:ext cx="8534400" cy="2123658"/>
              </a:xfrm>
              <a:prstGeom prst="rect">
                <a:avLst/>
              </a:prstGeom>
              <a:blipFill>
                <a:blip r:embed="rId3"/>
                <a:stretch>
                  <a:fillRect l="-743" t="-1786" r="-44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12019CA-2C74-CF45-9856-A9B31821AB6B}"/>
                  </a:ext>
                </a:extLst>
              </p:cNvPr>
              <p:cNvSpPr/>
              <p:nvPr/>
            </p:nvSpPr>
            <p:spPr>
              <a:xfrm>
                <a:off x="2133600" y="3206796"/>
                <a:ext cx="4181336" cy="624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3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3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=(−1)</m:t>
                          </m:r>
                        </m:e>
                        <m:sup>
                          <m:r>
                            <a:rPr lang="en-US" sz="3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p>
                      </m:sSup>
                      <m:r>
                        <a:rPr lang="en-US" sz="3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34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sz="3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en-US" sz="34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3400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3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3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sz="3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12019CA-2C74-CF45-9856-A9B31821A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206796"/>
                <a:ext cx="4181336" cy="624915"/>
              </a:xfrm>
              <a:prstGeom prst="rect">
                <a:avLst/>
              </a:prstGeom>
              <a:blipFill>
                <a:blip r:embed="rId4"/>
                <a:stretch>
                  <a:fillRect l="-152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3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1329" y="-248678"/>
            <a:ext cx="85217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Subnormal (or </a:t>
            </a:r>
            <a:r>
              <a:rPr lang="en-US" dirty="0" err="1"/>
              <a:t>denormalized</a:t>
            </a:r>
            <a:r>
              <a:rPr lang="en-US" dirty="0"/>
              <a:t>) numbers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0850" y="3010031"/>
            <a:ext cx="8534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PROS: More gradual underflow to zero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CONS: - Computations with subnormal numbers are often slow;</a:t>
            </a:r>
          </a:p>
          <a:p>
            <a:pPr lvl="2"/>
            <a:r>
              <a:rPr lang="en-US" sz="2200" dirty="0"/>
              <a:t>     - Loss of precision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DC1581-14D8-0644-91DD-E87E5785C644}"/>
              </a:ext>
            </a:extLst>
          </p:cNvPr>
          <p:cNvSpPr/>
          <p:nvPr/>
        </p:nvSpPr>
        <p:spPr>
          <a:xfrm>
            <a:off x="200850" y="885357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Another special case: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CD00E2-0CF7-C741-8B49-1A7747824924}"/>
              </a:ext>
            </a:extLst>
          </p:cNvPr>
          <p:cNvGrpSpPr/>
          <p:nvPr/>
        </p:nvGrpSpPr>
        <p:grpSpPr>
          <a:xfrm>
            <a:off x="1741189" y="1449161"/>
            <a:ext cx="6571517" cy="546136"/>
            <a:chOff x="1447800" y="1874282"/>
            <a:chExt cx="6934200" cy="6969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4FB652-1E70-0D47-B5F7-F7C2DDACA4CC}"/>
                </a:ext>
              </a:extLst>
            </p:cNvPr>
            <p:cNvSpPr/>
            <p:nvPr/>
          </p:nvSpPr>
          <p:spPr>
            <a:xfrm>
              <a:off x="1447800" y="1874282"/>
              <a:ext cx="6934200" cy="6858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F3167F0-C5AF-3646-BDAB-1F8C9558BAB3}"/>
                </a:ext>
              </a:extLst>
            </p:cNvPr>
            <p:cNvCxnSpPr/>
            <p:nvPr/>
          </p:nvCxnSpPr>
          <p:spPr>
            <a:xfrm>
              <a:off x="2027055" y="1885436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6B1D1-278B-434D-9898-45BBC925F0A7}"/>
                </a:ext>
              </a:extLst>
            </p:cNvPr>
            <p:cNvCxnSpPr/>
            <p:nvPr/>
          </p:nvCxnSpPr>
          <p:spPr>
            <a:xfrm>
              <a:off x="4419600" y="1874282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3EA1F53-2295-B249-ACDB-4DCA1409D44B}"/>
                  </a:ext>
                </a:extLst>
              </p:cNvPr>
              <p:cNvSpPr/>
              <p:nvPr/>
            </p:nvSpPr>
            <p:spPr>
              <a:xfrm>
                <a:off x="1783494" y="1480050"/>
                <a:ext cx="42075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3EA1F53-2295-B249-ACDB-4DCA1409D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494" y="1480050"/>
                <a:ext cx="42075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AA083B7-E14A-EB4B-AE00-9F28CC6B06CD}"/>
                  </a:ext>
                </a:extLst>
              </p:cNvPr>
              <p:cNvSpPr/>
              <p:nvPr/>
            </p:nvSpPr>
            <p:spPr>
              <a:xfrm>
                <a:off x="2246555" y="1485625"/>
                <a:ext cx="232544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=000…000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AA083B7-E14A-EB4B-AE00-9F28CC6B0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555" y="1485625"/>
                <a:ext cx="232544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C9D1C4-216C-7645-8603-76C73B048DB1}"/>
                  </a:ext>
                </a:extLst>
              </p:cNvPr>
              <p:cNvSpPr/>
              <p:nvPr/>
            </p:nvSpPr>
            <p:spPr>
              <a:xfrm>
                <a:off x="5546205" y="1502854"/>
                <a:ext cx="45249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C9D1C4-216C-7645-8603-76C73B048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205" y="1502854"/>
                <a:ext cx="452495" cy="492443"/>
              </a:xfrm>
              <a:prstGeom prst="rect">
                <a:avLst/>
              </a:prstGeom>
              <a:blipFill>
                <a:blip r:embed="rId5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702B062-F9BB-924C-BE55-48FBF7FC822B}"/>
                  </a:ext>
                </a:extLst>
              </p:cNvPr>
              <p:cNvSpPr/>
              <p:nvPr/>
            </p:nvSpPr>
            <p:spPr>
              <a:xfrm>
                <a:off x="664043" y="1408908"/>
                <a:ext cx="10209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702B062-F9BB-924C-BE55-48FBF7FC8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43" y="1408908"/>
                <a:ext cx="102098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12019CA-2C74-CF45-9856-A9B31821AB6B}"/>
                  </a:ext>
                </a:extLst>
              </p:cNvPr>
              <p:cNvSpPr/>
              <p:nvPr/>
            </p:nvSpPr>
            <p:spPr>
              <a:xfrm>
                <a:off x="555409" y="2304367"/>
                <a:ext cx="3469475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=(−1)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2800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𝑳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12019CA-2C74-CF45-9856-A9B31821A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09" y="2304367"/>
                <a:ext cx="3469475" cy="530915"/>
              </a:xfrm>
              <a:prstGeom prst="rect">
                <a:avLst/>
              </a:prstGeom>
              <a:blipFill>
                <a:blip r:embed="rId7"/>
                <a:stretch>
                  <a:fillRect l="-73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73EBCD0-4CE6-7649-A6CF-0BADF00F8EE0}"/>
                  </a:ext>
                </a:extLst>
              </p:cNvPr>
              <p:cNvSpPr/>
              <p:nvPr/>
            </p:nvSpPr>
            <p:spPr>
              <a:xfrm>
                <a:off x="4231475" y="2185976"/>
                <a:ext cx="4357116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Note that this is a special case, and the exponent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𝒎</m:t>
                    </m:r>
                  </m:oMath>
                </a14:m>
                <a:r>
                  <a:rPr lang="en-US" sz="1600" dirty="0"/>
                  <a:t> is </a:t>
                </a:r>
                <a:r>
                  <a:rPr lang="en-US" sz="1600" b="1" dirty="0"/>
                  <a:t>not</a:t>
                </a:r>
                <a:r>
                  <a:rPr lang="en-US" sz="1600" dirty="0"/>
                  <a:t> evaluated as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𝒎</m:t>
                    </m:r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𝒄</m:t>
                    </m:r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𝒔𝒉𝒊𝒇𝒕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=−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𝒔𝒉𝒊𝒇𝒕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Instead, the exponent is set to the lower bound,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𝒎</m:t>
                    </m:r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𝐋</m:t>
                    </m:r>
                  </m:oMath>
                </a14:m>
                <a:endParaRPr lang="en-US" sz="1600" b="1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73EBCD0-4CE6-7649-A6CF-0BADF00F8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75" y="2185976"/>
                <a:ext cx="4357116" cy="1077218"/>
              </a:xfrm>
              <a:prstGeom prst="rect">
                <a:avLst/>
              </a:prstGeom>
              <a:blipFill>
                <a:blip r:embed="rId8"/>
                <a:stretch>
                  <a:fillRect l="-581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00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1329" y="-248678"/>
            <a:ext cx="85217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Subnormal (or </a:t>
            </a:r>
            <a:r>
              <a:rPr lang="en-US" dirty="0" err="1"/>
              <a:t>denormalized</a:t>
            </a:r>
            <a:r>
              <a:rPr lang="en-US" dirty="0"/>
              <a:t>) 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3202D4-AB9F-F54E-BABF-F96EE76F81A5}"/>
              </a:ext>
            </a:extLst>
          </p:cNvPr>
          <p:cNvSpPr/>
          <p:nvPr/>
        </p:nvSpPr>
        <p:spPr>
          <a:xfrm>
            <a:off x="332607" y="1169664"/>
            <a:ext cx="8686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IEEE-754 Single precision (32 bits):</a:t>
            </a:r>
            <a:endParaRPr lang="en-US" sz="3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5FE97-5622-8043-A999-F7A3932825BD}"/>
              </a:ext>
            </a:extLst>
          </p:cNvPr>
          <p:cNvSpPr/>
          <p:nvPr/>
        </p:nvSpPr>
        <p:spPr>
          <a:xfrm>
            <a:off x="332605" y="3684670"/>
            <a:ext cx="8686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IEEE-754 Double precision (64 bits):</a:t>
            </a:r>
            <a:endParaRPr 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36A7751-AD85-6A4C-9AAA-C7FE398FCC70}"/>
                  </a:ext>
                </a:extLst>
              </p:cNvPr>
              <p:cNvSpPr/>
              <p:nvPr/>
            </p:nvSpPr>
            <p:spPr>
              <a:xfrm>
                <a:off x="332606" y="1824995"/>
                <a:ext cx="8490423" cy="1204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𝑐</m:t>
                        </m:r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00000000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Exponent set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𝑚</m:t>
                    </m:r>
                    <m:r>
                      <a:rPr lang="en-US" sz="2400" i="1">
                        <a:latin typeface="Cambria Math" charset="0"/>
                      </a:rPr>
                      <m:t>=−126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Smallest positive subnormal FP number:</a:t>
                </a:r>
                <a:endParaRPr lang="en-US" sz="2400" b="1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36A7751-AD85-6A4C-9AAA-C7FE398FC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06" y="1824995"/>
                <a:ext cx="8490423" cy="1204497"/>
              </a:xfrm>
              <a:prstGeom prst="rect">
                <a:avLst/>
              </a:prstGeom>
              <a:blipFill>
                <a:blip r:embed="rId3"/>
                <a:stretch>
                  <a:fillRect l="-1045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37A6580-DE32-BE4D-8514-8AF9D75F2FF7}"/>
                  </a:ext>
                </a:extLst>
              </p:cNvPr>
              <p:cNvSpPr/>
              <p:nvPr/>
            </p:nvSpPr>
            <p:spPr>
              <a:xfrm>
                <a:off x="332605" y="4358103"/>
                <a:ext cx="8490423" cy="1204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𝑐</m:t>
                        </m:r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00000000000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Exponent set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𝑚</m:t>
                    </m:r>
                    <m:r>
                      <a:rPr lang="en-US" sz="2400" i="1">
                        <a:latin typeface="Cambria Math" charset="0"/>
                      </a:rPr>
                      <m:t>=−1022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Smallest positive subnormal FP number: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37A6580-DE32-BE4D-8514-8AF9D75F2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05" y="4358103"/>
                <a:ext cx="8490423" cy="1204497"/>
              </a:xfrm>
              <a:prstGeom prst="rect">
                <a:avLst/>
              </a:prstGeom>
              <a:blipFill>
                <a:blip r:embed="rId4"/>
                <a:stretch>
                  <a:fillRect l="-104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80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94" y="-92076"/>
            <a:ext cx="7772400" cy="1143000"/>
          </a:xfrm>
        </p:spPr>
        <p:txBody>
          <a:bodyPr/>
          <a:lstStyle/>
          <a:p>
            <a:r>
              <a:rPr lang="en-US" dirty="0"/>
              <a:t>IEEE-754 Double Precision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00" t="23047"/>
          <a:stretch/>
        </p:blipFill>
        <p:spPr>
          <a:xfrm>
            <a:off x="229791" y="1524000"/>
            <a:ext cx="867903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3FD3CDD-09F9-634C-8E4F-F486D5D70B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949241"/>
                  </p:ext>
                </p:extLst>
              </p:nvPr>
            </p:nvGraphicFramePr>
            <p:xfrm>
              <a:off x="341058" y="2133600"/>
              <a:ext cx="8307028" cy="40481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62609">
                      <a:extLst>
                        <a:ext uri="{9D8B030D-6E8A-4147-A177-3AD203B41FA5}">
                          <a16:colId xmlns:a16="http://schemas.microsoft.com/office/drawing/2014/main" val="1614815656"/>
                        </a:ext>
                      </a:extLst>
                    </a:gridCol>
                    <a:gridCol w="2362609">
                      <a:extLst>
                        <a:ext uri="{9D8B030D-6E8A-4147-A177-3AD203B41FA5}">
                          <a16:colId xmlns:a16="http://schemas.microsoft.com/office/drawing/2014/main" val="3995402801"/>
                        </a:ext>
                      </a:extLst>
                    </a:gridCol>
                    <a:gridCol w="3581810">
                      <a:extLst>
                        <a:ext uri="{9D8B030D-6E8A-4147-A177-3AD203B41FA5}">
                          <a16:colId xmlns:a16="http://schemas.microsoft.com/office/drawing/2014/main" val="33392633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Stored binary exponent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Significand fraction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1194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00000000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0000…0000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zero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943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00000000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𝑎𝑛𝑦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(−1)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𝒔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.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𝒇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 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 2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𝟏𝟐𝟔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74058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00000001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𝑎𝑛𝑦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(−1)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𝒔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1.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𝒇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 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 2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𝟏𝟐𝟔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32429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94734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11111110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𝑎𝑛𝑦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(−1)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𝒔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1.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𝒇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 ×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  2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𝟏𝟐𝟕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598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11111111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𝑎𝑛𝑦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NaN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2453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11111111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0000…0000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infinity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24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3FD3CDD-09F9-634C-8E4F-F486D5D70B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949241"/>
                  </p:ext>
                </p:extLst>
              </p:nvPr>
            </p:nvGraphicFramePr>
            <p:xfrm>
              <a:off x="341058" y="2133600"/>
              <a:ext cx="8307028" cy="40481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362609">
                      <a:extLst>
                        <a:ext uri="{9D8B030D-6E8A-4147-A177-3AD203B41FA5}">
                          <a16:colId xmlns:a16="http://schemas.microsoft.com/office/drawing/2014/main" val="1614815656"/>
                        </a:ext>
                      </a:extLst>
                    </a:gridCol>
                    <a:gridCol w="2362609">
                      <a:extLst>
                        <a:ext uri="{9D8B030D-6E8A-4147-A177-3AD203B41FA5}">
                          <a16:colId xmlns:a16="http://schemas.microsoft.com/office/drawing/2014/main" val="3995402801"/>
                        </a:ext>
                      </a:extLst>
                    </a:gridCol>
                    <a:gridCol w="3581810">
                      <a:extLst>
                        <a:ext uri="{9D8B030D-6E8A-4147-A177-3AD203B41FA5}">
                          <a16:colId xmlns:a16="http://schemas.microsoft.com/office/drawing/2014/main" val="3339263312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8" t="-6154" r="-252688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154" r="-151337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11942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00000000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0000…0000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zero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943358"/>
                      </a:ext>
                    </a:extLst>
                  </a:tr>
                  <a:tr h="4654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00000000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83784" r="-151337" b="-5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2624" t="-283784" r="-355" b="-5189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47405816"/>
                      </a:ext>
                    </a:extLst>
                  </a:tr>
                  <a:tr h="4654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00000001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94444" r="-151337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2624" t="-394444" r="-355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32429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9473444"/>
                      </a:ext>
                    </a:extLst>
                  </a:tr>
                  <a:tr h="46545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11111110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578378" r="-151337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2624" t="-578378" r="-355" b="-2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659805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11111111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97222" r="-151337" b="-1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NaN</a:t>
                          </a:r>
                          <a:endPara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2453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11111111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0000…0000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infinity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243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52F53C-FE6A-D24B-AC4E-ECC984E7AADD}"/>
                  </a:ext>
                </a:extLst>
              </p:cNvPr>
              <p:cNvSpPr/>
              <p:nvPr/>
            </p:nvSpPr>
            <p:spPr>
              <a:xfrm>
                <a:off x="457200" y="1214735"/>
                <a:ext cx="3307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1.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2400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52F53C-FE6A-D24B-AC4E-ECC984E7A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14735"/>
                <a:ext cx="3307893" cy="461665"/>
              </a:xfrm>
              <a:prstGeom prst="rect">
                <a:avLst/>
              </a:prstGeom>
              <a:blipFill>
                <a:blip r:embed="rId4"/>
                <a:stretch>
                  <a:fillRect t="-2778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0853B3-7007-8441-AC66-0E6EAA8D33EF}"/>
                  </a:ext>
                </a:extLst>
              </p:cNvPr>
              <p:cNvSpPr/>
              <p:nvPr/>
            </p:nvSpPr>
            <p:spPr>
              <a:xfrm>
                <a:off x="6720341" y="1167647"/>
                <a:ext cx="19437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−127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0853B3-7007-8441-AC66-0E6EAA8D3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41" y="1167647"/>
                <a:ext cx="194373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85B3C14-8015-6C45-B0AE-5F011532122A}"/>
              </a:ext>
            </a:extLst>
          </p:cNvPr>
          <p:cNvGrpSpPr/>
          <p:nvPr/>
        </p:nvGrpSpPr>
        <p:grpSpPr>
          <a:xfrm>
            <a:off x="3707606" y="1194901"/>
            <a:ext cx="2608556" cy="425017"/>
            <a:chOff x="3733800" y="1176723"/>
            <a:chExt cx="2608556" cy="4250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C9245F-F4D9-A14C-8220-8C24E11C359D}"/>
                </a:ext>
              </a:extLst>
            </p:cNvPr>
            <p:cNvSpPr/>
            <p:nvPr/>
          </p:nvSpPr>
          <p:spPr>
            <a:xfrm>
              <a:off x="3785449" y="1188856"/>
              <a:ext cx="2556907" cy="400638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CF7A74-D57D-234D-9118-2A3873B1E1AA}"/>
                </a:ext>
              </a:extLst>
            </p:cNvPr>
            <p:cNvCxnSpPr/>
            <p:nvPr/>
          </p:nvCxnSpPr>
          <p:spPr>
            <a:xfrm>
              <a:off x="4098919" y="1195372"/>
              <a:ext cx="0" cy="40063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F574E8B-9E57-B441-B085-68FB43B7648C}"/>
                </a:ext>
              </a:extLst>
            </p:cNvPr>
            <p:cNvCxnSpPr/>
            <p:nvPr/>
          </p:nvCxnSpPr>
          <p:spPr>
            <a:xfrm>
              <a:off x="4972895" y="1201102"/>
              <a:ext cx="0" cy="40063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B3ABA64-7477-504D-BAC0-81290701DDDC}"/>
                    </a:ext>
                  </a:extLst>
                </p:cNvPr>
                <p:cNvSpPr/>
                <p:nvPr/>
              </p:nvSpPr>
              <p:spPr>
                <a:xfrm>
                  <a:off x="3733800" y="1200090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𝒔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1200090"/>
                  <a:ext cx="423525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4873F10-C9FE-754B-BB49-52558FAF062A}"/>
                    </a:ext>
                  </a:extLst>
                </p:cNvPr>
                <p:cNvSpPr/>
                <p:nvPr/>
              </p:nvSpPr>
              <p:spPr>
                <a:xfrm>
                  <a:off x="4309004" y="1176723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𝒄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004" y="1176723"/>
                  <a:ext cx="423525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A368EF2-0B64-FE43-810C-C6BD0E15582D}"/>
                    </a:ext>
                  </a:extLst>
                </p:cNvPr>
                <p:cNvSpPr/>
                <p:nvPr/>
              </p:nvSpPr>
              <p:spPr>
                <a:xfrm>
                  <a:off x="5431067" y="1176723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𝒇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067" y="1176723"/>
                  <a:ext cx="423525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753D096-2492-F84A-A82C-5404EB2D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31" y="33442"/>
            <a:ext cx="7772400" cy="854076"/>
          </a:xfrm>
        </p:spPr>
        <p:txBody>
          <a:bodyPr/>
          <a:lstStyle/>
          <a:p>
            <a:r>
              <a:rPr lang="en-US" dirty="0"/>
              <a:t>Summary for Single Precision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B5AA58-7754-C54E-B553-724DA0EB74C1}"/>
                  </a:ext>
                </a:extLst>
              </p:cNvPr>
              <p:cNvSpPr txBox="1"/>
              <p:nvPr/>
            </p:nvSpPr>
            <p:spPr>
              <a:xfrm>
                <a:off x="1371600" y="4419600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B5AA58-7754-C54E-B553-724DA0EB7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419600"/>
                <a:ext cx="123431" cy="276999"/>
              </a:xfrm>
              <a:prstGeom prst="rect">
                <a:avLst/>
              </a:prstGeom>
              <a:blipFill>
                <a:blip r:embed="rId9"/>
                <a:stretch>
                  <a:fillRect l="-40000" r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88D35-45CC-A14F-A82E-82342C741BDC}"/>
                  </a:ext>
                </a:extLst>
              </p:cNvPr>
              <p:cNvSpPr txBox="1"/>
              <p:nvPr/>
            </p:nvSpPr>
            <p:spPr>
              <a:xfrm>
                <a:off x="3707606" y="4419600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88D35-45CC-A14F-A82E-82342C741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606" y="4419600"/>
                <a:ext cx="123431" cy="276999"/>
              </a:xfrm>
              <a:prstGeom prst="rect">
                <a:avLst/>
              </a:prstGeom>
              <a:blipFill>
                <a:blip r:embed="rId9"/>
                <a:stretch>
                  <a:fillRect l="-27273" r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9209BA-7F7B-8449-9BE9-6EAAA8C0E4E3}"/>
                  </a:ext>
                </a:extLst>
              </p:cNvPr>
              <p:cNvSpPr txBox="1"/>
              <p:nvPr/>
            </p:nvSpPr>
            <p:spPr>
              <a:xfrm>
                <a:off x="6658625" y="4419599"/>
                <a:ext cx="123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9209BA-7F7B-8449-9BE9-6EAAA8C0E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25" y="4419599"/>
                <a:ext cx="123431" cy="276999"/>
              </a:xfrm>
              <a:prstGeom prst="rect">
                <a:avLst/>
              </a:prstGeom>
              <a:blipFill>
                <a:blip r:embed="rId10"/>
                <a:stretch>
                  <a:fillRect l="-27273" r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7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4982" y="-213261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Floating-point number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28600" y="1028700"/>
                <a:ext cx="8686800" cy="2431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dirty="0"/>
                  <a:t>What do we need to store when representing floating point numbers in a computer?</a:t>
                </a:r>
              </a:p>
              <a:p>
                <a:endParaRPr lang="en-US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1.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3200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  <a:p>
                <a:endParaRPr lang="en-US" sz="30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28700"/>
                <a:ext cx="8686800" cy="2431435"/>
              </a:xfrm>
              <a:prstGeom prst="rect">
                <a:avLst/>
              </a:prstGeom>
              <a:blipFill>
                <a:blip r:embed="rId2"/>
                <a:stretch>
                  <a:fillRect l="-1460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24362" y="3794189"/>
            <a:ext cx="82952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Initially, different floating-point representations were  used in computers, generating inconsistent program behavior across different machines.</a:t>
            </a:r>
          </a:p>
          <a:p>
            <a:endParaRPr lang="en-US" sz="2400" dirty="0"/>
          </a:p>
          <a:p>
            <a:r>
              <a:rPr lang="en-US" sz="2400" dirty="0"/>
              <a:t>Around 1980s, computer manufacturers started adopting a standard representation for floating-point number: IEEE (Institute of Electrical and Electronics Engineers) 754 Standard.</a:t>
            </a: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83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4982" y="-213261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Floating-point number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28600" y="1028700"/>
                <a:ext cx="8686800" cy="1969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000" b="1" dirty="0"/>
                  <a:t>Numerical form:</a:t>
                </a:r>
                <a:endParaRPr lang="en-US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1.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3200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  <a:p>
                <a:endParaRPr lang="en-US" sz="3000" b="1" dirty="0"/>
              </a:p>
              <a:p>
                <a:r>
                  <a:rPr lang="en-US" sz="3000" b="1" dirty="0"/>
                  <a:t>Representation in memory: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28700"/>
                <a:ext cx="8686800" cy="1969770"/>
              </a:xfrm>
              <a:prstGeom prst="rect">
                <a:avLst/>
              </a:prstGeom>
              <a:blipFill>
                <a:blip r:embed="rId3"/>
                <a:stretch>
                  <a:fillRect l="-1460" t="-320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1373929" y="3352800"/>
            <a:ext cx="6934200" cy="685800"/>
            <a:chOff x="1447800" y="1874282"/>
            <a:chExt cx="6934200" cy="685800"/>
          </a:xfrm>
        </p:grpSpPr>
        <p:sp>
          <p:nvSpPr>
            <p:cNvPr id="6" name="Rectangle 5"/>
            <p:cNvSpPr/>
            <p:nvPr/>
          </p:nvSpPr>
          <p:spPr>
            <a:xfrm>
              <a:off x="1447800" y="1874282"/>
              <a:ext cx="6934200" cy="6858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33600" y="1874282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19600" y="1874282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41454" y="3390215"/>
                <a:ext cx="10209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54" y="3390215"/>
                <a:ext cx="102098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/>
          <p:cNvSpPr/>
          <p:nvPr/>
        </p:nvSpPr>
        <p:spPr>
          <a:xfrm rot="5400000">
            <a:off x="3043572" y="3264069"/>
            <a:ext cx="294502" cy="2209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5400000">
            <a:off x="6181701" y="2389794"/>
            <a:ext cx="290455" cy="39624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1576980" y="4033472"/>
            <a:ext cx="279698" cy="685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90173" y="4516221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sign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19263" y="451622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exponent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96173" y="4516221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significand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69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4982" y="-21326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Precisions: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8E2F84-E020-C945-8277-D70B31079C57}"/>
              </a:ext>
            </a:extLst>
          </p:cNvPr>
          <p:cNvSpPr/>
          <p:nvPr/>
        </p:nvSpPr>
        <p:spPr>
          <a:xfrm>
            <a:off x="332607" y="1600200"/>
            <a:ext cx="8686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IEEE-754 Single precision (32 bits):</a:t>
            </a:r>
            <a:endParaRPr lang="en-US" sz="3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14B0FA-84FB-5446-A5D7-7D5B84C31D46}"/>
              </a:ext>
            </a:extLst>
          </p:cNvPr>
          <p:cNvSpPr/>
          <p:nvPr/>
        </p:nvSpPr>
        <p:spPr>
          <a:xfrm>
            <a:off x="274982" y="4498465"/>
            <a:ext cx="8686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/>
              <a:t>IEEE-754 Double precision (64 bits):</a:t>
            </a:r>
            <a:endParaRPr lang="en-US" sz="3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7F2F0F-EDD3-7D4F-8A56-4C362E998D65}"/>
              </a:ext>
            </a:extLst>
          </p:cNvPr>
          <p:cNvGrpSpPr/>
          <p:nvPr/>
        </p:nvGrpSpPr>
        <p:grpSpPr>
          <a:xfrm>
            <a:off x="1409401" y="2573252"/>
            <a:ext cx="6934200" cy="696954"/>
            <a:chOff x="1447800" y="1874282"/>
            <a:chExt cx="6934200" cy="69695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ACD34C-6300-C140-A9A2-759CE8A60956}"/>
                </a:ext>
              </a:extLst>
            </p:cNvPr>
            <p:cNvSpPr/>
            <p:nvPr/>
          </p:nvSpPr>
          <p:spPr>
            <a:xfrm>
              <a:off x="1447800" y="1874282"/>
              <a:ext cx="6934200" cy="6858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414194E-9936-A94C-9A9D-DC30872FA07B}"/>
                </a:ext>
              </a:extLst>
            </p:cNvPr>
            <p:cNvCxnSpPr/>
            <p:nvPr/>
          </p:nvCxnSpPr>
          <p:spPr>
            <a:xfrm>
              <a:off x="2027055" y="1885436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E726E3F-9327-A343-9C8D-B7D0E1A8AA62}"/>
                </a:ext>
              </a:extLst>
            </p:cNvPr>
            <p:cNvCxnSpPr/>
            <p:nvPr/>
          </p:nvCxnSpPr>
          <p:spPr>
            <a:xfrm>
              <a:off x="4419600" y="1874282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8ED1731-AAFF-414E-B598-A2A1A8070A91}"/>
              </a:ext>
            </a:extLst>
          </p:cNvPr>
          <p:cNvGrpSpPr/>
          <p:nvPr/>
        </p:nvGrpSpPr>
        <p:grpSpPr>
          <a:xfrm>
            <a:off x="1351776" y="5378874"/>
            <a:ext cx="6934200" cy="696954"/>
            <a:chOff x="1447800" y="1874282"/>
            <a:chExt cx="6934200" cy="69695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313FEE-6A82-1E4E-9D4B-8484E7816A2E}"/>
                </a:ext>
              </a:extLst>
            </p:cNvPr>
            <p:cNvSpPr/>
            <p:nvPr/>
          </p:nvSpPr>
          <p:spPr>
            <a:xfrm>
              <a:off x="1447800" y="1874282"/>
              <a:ext cx="6934200" cy="6858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6CD2799-00D2-9C44-87A2-0CE1D3EDE9C4}"/>
                </a:ext>
              </a:extLst>
            </p:cNvPr>
            <p:cNvCxnSpPr/>
            <p:nvPr/>
          </p:nvCxnSpPr>
          <p:spPr>
            <a:xfrm>
              <a:off x="2027055" y="1885436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9097BF7-6141-D840-BFE0-7977993F9B3F}"/>
                </a:ext>
              </a:extLst>
            </p:cNvPr>
            <p:cNvCxnSpPr/>
            <p:nvPr/>
          </p:nvCxnSpPr>
          <p:spPr>
            <a:xfrm>
              <a:off x="4419600" y="1874282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876E949-CFCB-6C49-8BE1-E6ADD6FFCCD6}"/>
                  </a:ext>
                </a:extLst>
              </p:cNvPr>
              <p:cNvSpPr/>
              <p:nvPr/>
            </p:nvSpPr>
            <p:spPr>
              <a:xfrm>
                <a:off x="335889" y="2655577"/>
                <a:ext cx="10209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876E949-CFCB-6C49-8BE1-E6ADD6FFC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89" y="2655577"/>
                <a:ext cx="102098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A4C306-9D30-0640-B3FE-9DC20F7D3AFB}"/>
                  </a:ext>
                </a:extLst>
              </p:cNvPr>
              <p:cNvSpPr/>
              <p:nvPr/>
            </p:nvSpPr>
            <p:spPr>
              <a:xfrm>
                <a:off x="217183" y="5449060"/>
                <a:ext cx="10209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A4C306-9D30-0640-B3FE-9DC20F7D3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83" y="5449060"/>
                <a:ext cx="102098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6CA6F1B8-B4F7-A84D-A498-D216FE937BAA}"/>
              </a:ext>
            </a:extLst>
          </p:cNvPr>
          <p:cNvSpPr txBox="1"/>
          <p:nvPr/>
        </p:nvSpPr>
        <p:spPr>
          <a:xfrm>
            <a:off x="5174746" y="94508"/>
            <a:ext cx="37870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</a:rPr>
              <a:t>Finite representation: not all numbers can be represented exactly!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C692BC1-EA3B-124E-9383-37AA6915E750}"/>
                  </a:ext>
                </a:extLst>
              </p:cNvPr>
              <p:cNvSpPr/>
              <p:nvPr/>
            </p:nvSpPr>
            <p:spPr>
              <a:xfrm>
                <a:off x="338545" y="1026886"/>
                <a:ext cx="2455031" cy="38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1.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𝒔𝒉𝒊𝒇𝒕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C692BC1-EA3B-124E-9383-37AA6915E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45" y="1026886"/>
                <a:ext cx="2455031" cy="380104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51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94" y="-92076"/>
            <a:ext cx="7772400" cy="1143000"/>
          </a:xfrm>
        </p:spPr>
        <p:txBody>
          <a:bodyPr/>
          <a:lstStyle/>
          <a:p>
            <a:r>
              <a:rPr lang="en-US" dirty="0"/>
              <a:t>IEEE-754 Single Precision (32-bit)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2891234" y="1000120"/>
                <a:ext cx="30113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1.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2400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234" y="1000120"/>
                <a:ext cx="3011337" cy="461665"/>
              </a:xfrm>
              <a:prstGeom prst="rect">
                <a:avLst/>
              </a:prstGeom>
              <a:blipFill>
                <a:blip r:embed="rId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6384727-C54B-8046-B116-87A922C67E00}"/>
              </a:ext>
            </a:extLst>
          </p:cNvPr>
          <p:cNvGrpSpPr/>
          <p:nvPr/>
        </p:nvGrpSpPr>
        <p:grpSpPr>
          <a:xfrm>
            <a:off x="1343511" y="1461785"/>
            <a:ext cx="6456978" cy="1517783"/>
            <a:chOff x="1086822" y="1149217"/>
            <a:chExt cx="6990378" cy="1683448"/>
          </a:xfrm>
        </p:grpSpPr>
        <p:sp>
          <p:nvSpPr>
            <p:cNvPr id="26" name="Right Brace 25"/>
            <p:cNvSpPr/>
            <p:nvPr/>
          </p:nvSpPr>
          <p:spPr>
            <a:xfrm rot="5400000">
              <a:off x="2760139" y="875840"/>
              <a:ext cx="314761" cy="2294549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5950772" y="33811"/>
              <a:ext cx="290455" cy="396240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/>
            <p:cNvSpPr/>
            <p:nvPr/>
          </p:nvSpPr>
          <p:spPr>
            <a:xfrm rot="5400000">
              <a:off x="1313593" y="1709947"/>
              <a:ext cx="286060" cy="62724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6822" y="2186334"/>
              <a:ext cx="7981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/>
                <a:t>sign (1-bit)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88334" y="2160238"/>
              <a:ext cx="9669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e</a:t>
              </a:r>
              <a:r>
                <a:rPr lang="en-US"/>
                <a:t>xponent</a:t>
              </a:r>
              <a:endParaRPr lang="en-US" dirty="0"/>
            </a:p>
            <a:p>
              <a:pPr algn="ctr"/>
              <a:r>
                <a:rPr lang="en-US" dirty="0"/>
                <a:t>(8-bit)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65244" y="2160238"/>
              <a:ext cx="106150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s</a:t>
              </a:r>
              <a:r>
                <a:rPr lang="en-US"/>
                <a:t>ignificand</a:t>
              </a:r>
              <a:endParaRPr lang="en-US" dirty="0"/>
            </a:p>
            <a:p>
              <a:pPr algn="ctr"/>
              <a:r>
                <a:rPr lang="en-US" dirty="0"/>
                <a:t>(23-bit)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143000" y="1149217"/>
              <a:ext cx="6934200" cy="696954"/>
              <a:chOff x="1447800" y="1874282"/>
              <a:chExt cx="6934200" cy="69695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447800" y="1874282"/>
                <a:ext cx="6934200" cy="685800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>
                <a:off x="2027055" y="1885436"/>
                <a:ext cx="0" cy="68580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419600" y="1874282"/>
                <a:ext cx="0" cy="68580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/>
                <p:cNvSpPr/>
                <p:nvPr/>
              </p:nvSpPr>
              <p:spPr>
                <a:xfrm>
                  <a:off x="1185305" y="1180106"/>
                  <a:ext cx="51155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305" y="1180106"/>
                  <a:ext cx="511550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/>
                <p:cNvSpPr/>
                <p:nvPr/>
              </p:nvSpPr>
              <p:spPr>
                <a:xfrm>
                  <a:off x="2594986" y="1171616"/>
                  <a:ext cx="479810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986" y="1171616"/>
                  <a:ext cx="479810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/>
                <p:cNvSpPr/>
                <p:nvPr/>
              </p:nvSpPr>
              <p:spPr>
                <a:xfrm>
                  <a:off x="5715000" y="1173932"/>
                  <a:ext cx="55566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000" y="1173932"/>
                  <a:ext cx="555665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4286" r="-11905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B6BC369-7E46-514E-9C21-B8A333413DBC}"/>
                  </a:ext>
                </a:extLst>
              </p:cNvPr>
              <p:cNvSpPr/>
              <p:nvPr/>
            </p:nvSpPr>
            <p:spPr>
              <a:xfrm>
                <a:off x="6460719" y="1010362"/>
                <a:ext cx="17171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𝒄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𝒔𝒉𝒊𝒇𝒕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B6BC369-7E46-514E-9C21-B8A333413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719" y="1010362"/>
                <a:ext cx="171713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69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94" y="-92076"/>
            <a:ext cx="7772400" cy="1143000"/>
          </a:xfrm>
        </p:spPr>
        <p:txBody>
          <a:bodyPr/>
          <a:lstStyle/>
          <a:p>
            <a:r>
              <a:rPr lang="en-US" dirty="0"/>
              <a:t>IEEE-754 Single Precision (32-bit)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3394" y="1438871"/>
                <a:ext cx="30113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1.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2400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94" y="1438871"/>
                <a:ext cx="3011337" cy="461665"/>
              </a:xfrm>
              <a:prstGeom prst="rect">
                <a:avLst/>
              </a:prstGeom>
              <a:blipFill rotWithShape="0">
                <a:blip r:embed="rId2"/>
                <a:stretch>
                  <a:fillRect t="-106579" b="-1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58788" y="3277003"/>
                <a:ext cx="63061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67.125= </m:t>
                          </m:r>
                          <m:d>
                            <m:d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1000011.001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000011001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88" y="3277003"/>
                <a:ext cx="6306150" cy="430887"/>
              </a:xfrm>
              <a:prstGeom prst="rect">
                <a:avLst/>
              </a:prstGeom>
              <a:blipFill rotWithShape="0">
                <a:blip r:embed="rId3"/>
                <a:stretch>
                  <a:fillRect t="-105714" b="-1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83394" y="2052644"/>
                <a:ext cx="850006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Example: Represent the number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=−67.125</m:t>
                    </m:r>
                  </m:oMath>
                </a14:m>
                <a:r>
                  <a:rPr lang="en-US" sz="2400" dirty="0"/>
                  <a:t> using IEEE Single-Precision Standard</a:t>
                </a: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94" y="2052644"/>
                <a:ext cx="8500064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1075" t="-514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50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737" y="1935663"/>
                <a:ext cx="8279606" cy="187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b="1" dirty="0"/>
                  <a:t>Machine epsilon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): is defined as the distance (gap) between 1 and the next larger floating point number. </a:t>
                </a:r>
              </a:p>
              <a:p>
                <a:pPr lvl="1"/>
                <a:endParaRPr lang="en-US" sz="2200" dirty="0">
                  <a:ea typeface="Cambria Math" charset="0"/>
                  <a:cs typeface="Cambria Math" charset="0"/>
                </a:endParaRPr>
              </a:p>
              <a:p>
                <a:pPr lvl="1"/>
                <a:endParaRPr lang="en-US" sz="22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37" y="1935663"/>
                <a:ext cx="8279606" cy="1877437"/>
              </a:xfrm>
              <a:prstGeom prst="rect">
                <a:avLst/>
              </a:prstGeom>
              <a:blipFill>
                <a:blip r:embed="rId3"/>
                <a:stretch>
                  <a:fillRect l="-919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56122" y="1290935"/>
                <a:ext cx="3307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1.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2400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2" y="1290935"/>
                <a:ext cx="3307893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7895" b="-1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819263" y="1243847"/>
                <a:ext cx="19437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+127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263" y="1243847"/>
                <a:ext cx="194373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83394" y="-92076"/>
            <a:ext cx="7772400" cy="1143000"/>
          </a:xfrm>
        </p:spPr>
        <p:txBody>
          <a:bodyPr/>
          <a:lstStyle/>
          <a:p>
            <a:r>
              <a:rPr lang="en-US" dirty="0"/>
              <a:t>IEEE-754 Single Precision (32-bit)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806528" y="1271101"/>
            <a:ext cx="2608556" cy="425017"/>
            <a:chOff x="3733800" y="1176723"/>
            <a:chExt cx="2608556" cy="425017"/>
          </a:xfrm>
        </p:grpSpPr>
        <p:sp>
          <p:nvSpPr>
            <p:cNvPr id="22" name="Rectangle 21"/>
            <p:cNvSpPr/>
            <p:nvPr/>
          </p:nvSpPr>
          <p:spPr>
            <a:xfrm>
              <a:off x="3785449" y="1188856"/>
              <a:ext cx="2556907" cy="400638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098919" y="1195372"/>
              <a:ext cx="0" cy="40063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972895" y="1201102"/>
              <a:ext cx="0" cy="40063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3733800" y="1200090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𝒔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1200090"/>
                  <a:ext cx="423525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4309004" y="1176723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𝒄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004" y="1176723"/>
                  <a:ext cx="423525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5431067" y="1176723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𝒇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067" y="1176723"/>
                  <a:ext cx="423525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Rectangle 46"/>
          <p:cNvSpPr/>
          <p:nvPr/>
        </p:nvSpPr>
        <p:spPr>
          <a:xfrm>
            <a:off x="450737" y="4800600"/>
            <a:ext cx="8839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Smallest positive normalized FP number: </a:t>
            </a:r>
          </a:p>
          <a:p>
            <a:pPr lvl="1" algn="ctr"/>
            <a:endParaRPr lang="en-US" sz="2000" dirty="0"/>
          </a:p>
          <a:p>
            <a:pPr marL="342900" indent="-342900">
              <a:buFont typeface="Arial" charset="0"/>
              <a:buChar char="•"/>
            </a:pPr>
            <a:endParaRPr lang="en-US" sz="2400" b="1" dirty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Largest positive normalized FP number: </a:t>
            </a:r>
          </a:p>
          <a:p>
            <a:pPr algn="ctr"/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179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94" y="-92076"/>
            <a:ext cx="7772400" cy="1143000"/>
          </a:xfrm>
        </p:spPr>
        <p:txBody>
          <a:bodyPr/>
          <a:lstStyle/>
          <a:p>
            <a:r>
              <a:rPr lang="en-US" dirty="0"/>
              <a:t>IEEE-754 Double Precision (64-bit)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2863925" y="1044289"/>
                <a:ext cx="30113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1.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2400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925" y="1044289"/>
                <a:ext cx="3011337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/>
          <p:cNvSpPr/>
          <p:nvPr/>
        </p:nvSpPr>
        <p:spPr>
          <a:xfrm rot="5400000">
            <a:off x="2815407" y="1326823"/>
            <a:ext cx="314761" cy="22945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 rot="5400000">
            <a:off x="6006040" y="484794"/>
            <a:ext cx="290455" cy="39624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 rot="5400000">
            <a:off x="1368861" y="2160930"/>
            <a:ext cx="286060" cy="62724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2090" y="2637317"/>
            <a:ext cx="798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sign (1-bit)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543602" y="2611221"/>
            <a:ext cx="966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exponent</a:t>
            </a:r>
          </a:p>
          <a:p>
            <a:pPr algn="ctr"/>
            <a:r>
              <a:rPr lang="en-US" dirty="0"/>
              <a:t>(11-bit)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20512" y="2611221"/>
            <a:ext cx="1061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significand</a:t>
            </a:r>
          </a:p>
          <a:p>
            <a:pPr algn="ctr"/>
            <a:r>
              <a:rPr lang="en-US" dirty="0"/>
              <a:t>(52-bit)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198268" y="1600200"/>
            <a:ext cx="6934200" cy="696954"/>
            <a:chOff x="1447800" y="1874282"/>
            <a:chExt cx="6934200" cy="696954"/>
          </a:xfrm>
        </p:grpSpPr>
        <p:sp>
          <p:nvSpPr>
            <p:cNvPr id="33" name="Rectangle 32"/>
            <p:cNvSpPr/>
            <p:nvPr/>
          </p:nvSpPr>
          <p:spPr>
            <a:xfrm>
              <a:off x="1447800" y="1874282"/>
              <a:ext cx="6934200" cy="6858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2027055" y="1885436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19600" y="1874282"/>
              <a:ext cx="0" cy="6858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1240573" y="1631089"/>
                <a:ext cx="493340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73" y="1631089"/>
                <a:ext cx="493340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1706393" y="1677944"/>
                <a:ext cx="24384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+1023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393" y="1677944"/>
                <a:ext cx="243842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5770268" y="1624915"/>
                <a:ext cx="5356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68" y="1624915"/>
                <a:ext cx="535659" cy="615553"/>
              </a:xfrm>
              <a:prstGeom prst="rect">
                <a:avLst/>
              </a:prstGeom>
              <a:blipFill>
                <a:blip r:embed="rId6"/>
                <a:stretch>
                  <a:fillRect l="-9091" r="-6818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28600" y="3406365"/>
                <a:ext cx="8500064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200" b="0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=0: </m:t>
                    </m:r>
                  </m:oMath>
                </a14:m>
                <a:r>
                  <a:rPr lang="en-US" sz="2200" dirty="0"/>
                  <a:t>positive sign,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  <m:r>
                      <a:rPr lang="en-US" sz="220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200" b="0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en-US" sz="220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: </m:t>
                    </m:r>
                  </m:oMath>
                </a14:m>
                <a:r>
                  <a:rPr lang="en-US" sz="2200" dirty="0"/>
                  <a:t>negative sign</a:t>
                </a:r>
              </a:p>
              <a:p>
                <a:endParaRPr lang="en-US" sz="2400" dirty="0"/>
              </a:p>
              <a:p>
                <a:r>
                  <a:rPr lang="en-US" sz="2200" dirty="0"/>
                  <a:t>Reserved exponent number for special cases: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𝑐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00000000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000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charset="0"/>
                        </a:rPr>
                        <m:t>=</m:t>
                      </m:r>
                      <m:r>
                        <a:rPr lang="en-US" sz="22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𝑐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11111111111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charset="0"/>
                        </a:rPr>
                        <m:t>=2047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Therefore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charset="0"/>
                      </a:rPr>
                      <m:t>c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i="1">
                        <a:latin typeface="Cambria Math" charset="0"/>
                      </a:rPr>
                      <m:t>2</m:t>
                    </m:r>
                    <m:r>
                      <a:rPr lang="en-US" sz="2200" b="0" i="1" smtClean="0">
                        <a:latin typeface="Cambria Math" charset="0"/>
                      </a:rPr>
                      <m:t>04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406365"/>
                <a:ext cx="8500064" cy="2492990"/>
              </a:xfrm>
              <a:prstGeom prst="rect">
                <a:avLst/>
              </a:prstGeom>
              <a:blipFill>
                <a:blip r:embed="rId7"/>
                <a:stretch>
                  <a:fillRect l="-746" t="-1515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0737" y="1935663"/>
                <a:ext cx="8279606" cy="187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b="1" dirty="0"/>
                  <a:t>Machine epsilon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): is defined as the distance (gap) between 1 and the next larger floating point number. </a:t>
                </a:r>
              </a:p>
              <a:p>
                <a:pPr lvl="1"/>
                <a:endParaRPr lang="en-US" sz="2200" dirty="0">
                  <a:ea typeface="Cambria Math" charset="0"/>
                  <a:cs typeface="Cambria Math" charset="0"/>
                </a:endParaRPr>
              </a:p>
              <a:p>
                <a:pPr lvl="1"/>
                <a:endParaRPr lang="en-US" sz="2200" dirty="0">
                  <a:ea typeface="Cambria Math" charset="0"/>
                  <a:cs typeface="Cambria Math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37" y="1935663"/>
                <a:ext cx="8279606" cy="1877437"/>
              </a:xfrm>
              <a:prstGeom prst="rect">
                <a:avLst/>
              </a:prstGeom>
              <a:blipFill>
                <a:blip r:embed="rId3"/>
                <a:stretch>
                  <a:fillRect l="-919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56122" y="1290935"/>
                <a:ext cx="33078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(−1)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𝒔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1.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𝒇</m:t>
                      </m:r>
                      <m:r>
                        <a:rPr lang="en-US" sz="2400" i="1">
                          <a:latin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2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2" y="1290935"/>
                <a:ext cx="3307893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7895" b="-1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819263" y="1243847"/>
                <a:ext cx="21136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+1023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263" y="1243847"/>
                <a:ext cx="211365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83394" y="-92076"/>
            <a:ext cx="7772400" cy="1143000"/>
          </a:xfrm>
        </p:spPr>
        <p:txBody>
          <a:bodyPr/>
          <a:lstStyle/>
          <a:p>
            <a:r>
              <a:rPr lang="en-US" dirty="0"/>
              <a:t>IEEE-754 Double Precision (64-bit)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806528" y="1271101"/>
            <a:ext cx="2608556" cy="425017"/>
            <a:chOff x="3733800" y="1176723"/>
            <a:chExt cx="2608556" cy="425017"/>
          </a:xfrm>
        </p:grpSpPr>
        <p:sp>
          <p:nvSpPr>
            <p:cNvPr id="22" name="Rectangle 21"/>
            <p:cNvSpPr/>
            <p:nvPr/>
          </p:nvSpPr>
          <p:spPr>
            <a:xfrm>
              <a:off x="3785449" y="1188856"/>
              <a:ext cx="2556907" cy="400638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098919" y="1195372"/>
              <a:ext cx="0" cy="40063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972895" y="1201102"/>
              <a:ext cx="0" cy="40063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3733800" y="1200090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𝒔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1200090"/>
                  <a:ext cx="423525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4309004" y="1176723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𝒄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004" y="1176723"/>
                  <a:ext cx="423525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5431067" y="1176723"/>
                  <a:ext cx="42352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𝒇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067" y="1176723"/>
                  <a:ext cx="423525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50737" y="4797421"/>
                <a:ext cx="88392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b="1" dirty="0"/>
                  <a:t>Smallest positive normalized FP number: </a:t>
                </a:r>
              </a:p>
              <a:p>
                <a:pPr lvl="1" algn="ctr"/>
                <a:r>
                  <a:rPr lang="en-US" sz="2400" b="1" dirty="0"/>
                  <a:t>UFL</a:t>
                </a:r>
                <a:r>
                  <a:rPr lang="en-US" sz="2000" b="1" dirty="0"/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𝐿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mr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−1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022</m:t>
                        </m:r>
                      </m:sup>
                    </m:sSup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.2 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−3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342900" indent="-342900">
                  <a:buFont typeface="Arial" charset="0"/>
                  <a:buChar char="•"/>
                </a:pPr>
                <a:endParaRPr lang="en-US" sz="2400" b="1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1" dirty="0"/>
                  <a:t>Largest positive normalized FP number: </a:t>
                </a:r>
              </a:p>
              <a:p>
                <a:pPr algn="ctr"/>
                <a:r>
                  <a:rPr lang="en-US" sz="2400" b="1" dirty="0"/>
                  <a:t>OFL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mr-I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𝑈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000" i="1">
                            <a:latin typeface="Cambria Math" charset="0"/>
                          </a:rPr>
                          <m:t>(1−2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−</m:t>
                        </m:r>
                        <m:r>
                          <a:rPr lang="en-US" sz="2000" i="1">
                            <a:latin typeface="Cambria Math" charset="0"/>
                          </a:rPr>
                          <m:t>𝑝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mr-IN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mr-I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1024</m:t>
                            </m:r>
                          </m:sup>
                        </m:sSup>
                        <m:r>
                          <a:rPr lang="en-US" sz="2000" i="1">
                            <a:latin typeface="Cambria Math" charset="0"/>
                          </a:rPr>
                          <m:t>(1−2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53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)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1.8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37" y="4797421"/>
                <a:ext cx="8839200" cy="2308324"/>
              </a:xfrm>
              <a:prstGeom prst="rect">
                <a:avLst/>
              </a:prstGeom>
              <a:blipFill rotWithShape="0">
                <a:blip r:embed="rId9"/>
                <a:stretch>
                  <a:fillRect l="-966" t="-2375" b="-3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736122" y="4128845"/>
                <a:ext cx="3827458" cy="443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𝝐</m:t>
                          </m:r>
                        </m:e>
                        <m:sub>
                          <m:r>
                            <a:rPr lang="en-US" sz="2200" b="1" i="1">
                              <a:latin typeface="Cambria Math" charset="0"/>
                            </a:rPr>
                            <m:t>𝒎</m:t>
                          </m:r>
                        </m:sub>
                      </m:sSub>
                      <m:r>
                        <a:rPr lang="en-US" sz="2200" b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latin typeface="Cambria Math" charset="0"/>
                            </a:rPr>
                            <m:t>𝟐</m:t>
                          </m:r>
                        </m:e>
                        <m:sup>
                          <m:r>
                            <a:rPr lang="en-US" sz="2200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sz="2200" b="1" i="1" smtClean="0">
                              <a:latin typeface="Cambria Math" charset="0"/>
                            </a:rPr>
                            <m:t>𝟓𝟐</m:t>
                          </m:r>
                        </m:sup>
                      </m:sSup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.2 ×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10</m:t>
                          </m:r>
                        </m:e>
                        <m:sup>
                          <m:r>
                            <a:rPr lang="en-US" sz="2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16</m:t>
                          </m:r>
                        </m:sup>
                      </m:sSup>
                      <m:r>
                        <a:rPr lang="en-US" sz="2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2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22" y="4128845"/>
                <a:ext cx="3827458" cy="443583"/>
              </a:xfrm>
              <a:prstGeom prst="rect">
                <a:avLst/>
              </a:prstGeom>
              <a:blipFill rotWithShape="0">
                <a:blip r:embed="rId10"/>
                <a:stretch>
                  <a:fillRect t="-98630" b="-1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788266" y="2991175"/>
                <a:ext cx="2994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000000000000…000000000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66" y="2991175"/>
                <a:ext cx="299440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220" r="-162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/>
          <p:cNvSpPr/>
          <p:nvPr/>
        </p:nvSpPr>
        <p:spPr>
          <a:xfrm>
            <a:off x="2139314" y="2913703"/>
            <a:ext cx="4648200" cy="4006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2537020" y="2904038"/>
            <a:ext cx="0" cy="4006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48274" y="2913703"/>
            <a:ext cx="0" cy="4006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567196" y="2995644"/>
                <a:ext cx="11990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0111…111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196" y="2995644"/>
                <a:ext cx="119904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4061" r="-4569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2172818" y="2945009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18" y="2945009"/>
                <a:ext cx="36420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159987" y="2935344"/>
                <a:ext cx="9928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987" y="2935344"/>
                <a:ext cx="99283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818442" y="3610546"/>
                <a:ext cx="2994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000000000000…000000001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42" y="3610546"/>
                <a:ext cx="2994409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220" r="-162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/>
          <p:cNvSpPr/>
          <p:nvPr/>
        </p:nvSpPr>
        <p:spPr>
          <a:xfrm>
            <a:off x="2169490" y="3533074"/>
            <a:ext cx="4648200" cy="4006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2567196" y="3523409"/>
            <a:ext cx="0" cy="4006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778450" y="3533074"/>
            <a:ext cx="0" cy="40063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2202994" y="3564380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994" y="3564380"/>
                <a:ext cx="364202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604007" y="3554715"/>
                <a:ext cx="15454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07" y="3554715"/>
                <a:ext cx="1545488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579404" y="3626122"/>
                <a:ext cx="11990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0111…111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404" y="3626122"/>
                <a:ext cx="1199046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4061" r="-4569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49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39955</TotalTime>
  <Words>1184</Words>
  <Application>Microsoft Macintosh PowerPoint</Application>
  <PresentationFormat>On-screen Show (4:3)</PresentationFormat>
  <Paragraphs>210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Franklin Gothic Book</vt:lpstr>
      <vt:lpstr>Perpetua</vt:lpstr>
      <vt:lpstr>Times New Roman</vt:lpstr>
      <vt:lpstr>Wingdings</vt:lpstr>
      <vt:lpstr>Wingdings 2</vt:lpstr>
      <vt:lpstr>Equity</vt:lpstr>
      <vt:lpstr>Machine numbers: how floating point numbers are stored?</vt:lpstr>
      <vt:lpstr>PowerPoint Presentation</vt:lpstr>
      <vt:lpstr>PowerPoint Presentation</vt:lpstr>
      <vt:lpstr>PowerPoint Presentation</vt:lpstr>
      <vt:lpstr>IEEE-754 Single Precision (32-bit)</vt:lpstr>
      <vt:lpstr>IEEE-754 Single Precision (32-bit)</vt:lpstr>
      <vt:lpstr>IEEE-754 Single Precision (32-bit)</vt:lpstr>
      <vt:lpstr>IEEE-754 Double Precision (64-bit)</vt:lpstr>
      <vt:lpstr>IEEE-754 Double Precision (64-bit)</vt:lpstr>
      <vt:lpstr>Normalized floating point number scale (single precision)</vt:lpstr>
      <vt:lpstr>PowerPoint Presentation</vt:lpstr>
      <vt:lpstr>PowerPoint Presentation</vt:lpstr>
      <vt:lpstr>PowerPoint Presentation</vt:lpstr>
      <vt:lpstr>PowerPoint Presentation</vt:lpstr>
      <vt:lpstr>IEEE-754 Double Precision </vt:lpstr>
      <vt:lpstr>Summary for Single Precision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694</cp:revision>
  <cp:lastPrinted>2019-01-28T22:54:17Z</cp:lastPrinted>
  <dcterms:created xsi:type="dcterms:W3CDTF">2012-07-21T17:56:31Z</dcterms:created>
  <dcterms:modified xsi:type="dcterms:W3CDTF">2020-09-06T16:41:41Z</dcterms:modified>
</cp:coreProperties>
</file>